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6"/>
  </p:notesMasterIdLst>
  <p:sldIdLst>
    <p:sldId id="257" r:id="rId3"/>
    <p:sldId id="277" r:id="rId4"/>
    <p:sldId id="334" r:id="rId5"/>
    <p:sldId id="305" r:id="rId6"/>
    <p:sldId id="275" r:id="rId7"/>
    <p:sldId id="437" r:id="rId8"/>
    <p:sldId id="436" r:id="rId9"/>
    <p:sldId id="428" r:id="rId10"/>
    <p:sldId id="439" r:id="rId11"/>
    <p:sldId id="438" r:id="rId12"/>
    <p:sldId id="440" r:id="rId13"/>
    <p:sldId id="423" r:id="rId14"/>
    <p:sldId id="429" r:id="rId15"/>
    <p:sldId id="430" r:id="rId16"/>
    <p:sldId id="387" r:id="rId17"/>
    <p:sldId id="431" r:id="rId18"/>
    <p:sldId id="432" r:id="rId19"/>
    <p:sldId id="344" r:id="rId20"/>
    <p:sldId id="418" r:id="rId21"/>
    <p:sldId id="441" r:id="rId22"/>
    <p:sldId id="435" r:id="rId23"/>
    <p:sldId id="442" r:id="rId24"/>
    <p:sldId id="44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87" autoAdjust="0"/>
    <p:restoredTop sz="94689"/>
  </p:normalViewPr>
  <p:slideViewPr>
    <p:cSldViewPr snapToGrid="0" snapToObjects="1">
      <p:cViewPr varScale="1">
        <p:scale>
          <a:sx n="68" d="100"/>
          <a:sy n="68" d="100"/>
        </p:scale>
        <p:origin x="11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5F5F1E-9599-9F49-AFA6-AC0ECA45FECF}" type="datetimeFigureOut">
              <a:rPr lang="en-US" smtClean="0"/>
              <a:t>3/15/2021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BD50F-406B-AC4F-A4B2-259D8DE71AFF}" type="slidenum">
              <a:rPr lang="en-US" smtClean="0"/>
              <a:t>‹#›</a:t>
            </a:fld>
            <a:endParaRPr lang="en-US" dirty="0"/>
          </a:p>
        </p:txBody>
      </p:sp>
    </p:spTree>
    <p:extLst>
      <p:ext uri="{BB962C8B-B14F-4D97-AF65-F5344CB8AC3E}">
        <p14:creationId xmlns:p14="http://schemas.microsoft.com/office/powerpoint/2010/main" val="1633561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4</a:t>
            </a:fld>
            <a:endParaRPr lang="en-US" dirty="0"/>
          </a:p>
        </p:txBody>
      </p:sp>
    </p:spTree>
    <p:extLst>
      <p:ext uri="{BB962C8B-B14F-4D97-AF65-F5344CB8AC3E}">
        <p14:creationId xmlns:p14="http://schemas.microsoft.com/office/powerpoint/2010/main" val="3552003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13</a:t>
            </a:fld>
            <a:endParaRPr lang="en-US" dirty="0"/>
          </a:p>
        </p:txBody>
      </p:sp>
    </p:spTree>
    <p:extLst>
      <p:ext uri="{BB962C8B-B14F-4D97-AF65-F5344CB8AC3E}">
        <p14:creationId xmlns:p14="http://schemas.microsoft.com/office/powerpoint/2010/main" val="3564297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14</a:t>
            </a:fld>
            <a:endParaRPr lang="en-US" dirty="0"/>
          </a:p>
        </p:txBody>
      </p:sp>
    </p:spTree>
    <p:extLst>
      <p:ext uri="{BB962C8B-B14F-4D97-AF65-F5344CB8AC3E}">
        <p14:creationId xmlns:p14="http://schemas.microsoft.com/office/powerpoint/2010/main" val="1876777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15</a:t>
            </a:fld>
            <a:endParaRPr lang="en-US" dirty="0"/>
          </a:p>
        </p:txBody>
      </p:sp>
    </p:spTree>
    <p:extLst>
      <p:ext uri="{BB962C8B-B14F-4D97-AF65-F5344CB8AC3E}">
        <p14:creationId xmlns:p14="http://schemas.microsoft.com/office/powerpoint/2010/main" val="172353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16</a:t>
            </a:fld>
            <a:endParaRPr lang="en-US" dirty="0"/>
          </a:p>
        </p:txBody>
      </p:sp>
    </p:spTree>
    <p:extLst>
      <p:ext uri="{BB962C8B-B14F-4D97-AF65-F5344CB8AC3E}">
        <p14:creationId xmlns:p14="http://schemas.microsoft.com/office/powerpoint/2010/main" val="99917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17</a:t>
            </a:fld>
            <a:endParaRPr lang="en-US" dirty="0"/>
          </a:p>
        </p:txBody>
      </p:sp>
    </p:spTree>
    <p:extLst>
      <p:ext uri="{BB962C8B-B14F-4D97-AF65-F5344CB8AC3E}">
        <p14:creationId xmlns:p14="http://schemas.microsoft.com/office/powerpoint/2010/main" val="3730910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5BD50F-406B-AC4F-A4B2-259D8DE71A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265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19</a:t>
            </a:fld>
            <a:endParaRPr lang="en-US" dirty="0"/>
          </a:p>
        </p:txBody>
      </p:sp>
    </p:spTree>
    <p:extLst>
      <p:ext uri="{BB962C8B-B14F-4D97-AF65-F5344CB8AC3E}">
        <p14:creationId xmlns:p14="http://schemas.microsoft.com/office/powerpoint/2010/main" val="4244937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20</a:t>
            </a:fld>
            <a:endParaRPr lang="en-US" dirty="0"/>
          </a:p>
        </p:txBody>
      </p:sp>
    </p:spTree>
    <p:extLst>
      <p:ext uri="{BB962C8B-B14F-4D97-AF65-F5344CB8AC3E}">
        <p14:creationId xmlns:p14="http://schemas.microsoft.com/office/powerpoint/2010/main" val="4091680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21</a:t>
            </a:fld>
            <a:endParaRPr lang="en-US" dirty="0"/>
          </a:p>
        </p:txBody>
      </p:sp>
    </p:spTree>
    <p:extLst>
      <p:ext uri="{BB962C8B-B14F-4D97-AF65-F5344CB8AC3E}">
        <p14:creationId xmlns:p14="http://schemas.microsoft.com/office/powerpoint/2010/main" val="3480555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22</a:t>
            </a:fld>
            <a:endParaRPr lang="en-US" dirty="0"/>
          </a:p>
        </p:txBody>
      </p:sp>
    </p:spTree>
    <p:extLst>
      <p:ext uri="{BB962C8B-B14F-4D97-AF65-F5344CB8AC3E}">
        <p14:creationId xmlns:p14="http://schemas.microsoft.com/office/powerpoint/2010/main" val="210806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5</a:t>
            </a:fld>
            <a:endParaRPr lang="en-US" dirty="0"/>
          </a:p>
        </p:txBody>
      </p:sp>
    </p:spTree>
    <p:extLst>
      <p:ext uri="{BB962C8B-B14F-4D97-AF65-F5344CB8AC3E}">
        <p14:creationId xmlns:p14="http://schemas.microsoft.com/office/powerpoint/2010/main" val="2929985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23</a:t>
            </a:fld>
            <a:endParaRPr lang="en-US" dirty="0"/>
          </a:p>
        </p:txBody>
      </p:sp>
    </p:spTree>
    <p:extLst>
      <p:ext uri="{BB962C8B-B14F-4D97-AF65-F5344CB8AC3E}">
        <p14:creationId xmlns:p14="http://schemas.microsoft.com/office/powerpoint/2010/main" val="355151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6</a:t>
            </a:fld>
            <a:endParaRPr lang="en-US" dirty="0"/>
          </a:p>
        </p:txBody>
      </p:sp>
    </p:spTree>
    <p:extLst>
      <p:ext uri="{BB962C8B-B14F-4D97-AF65-F5344CB8AC3E}">
        <p14:creationId xmlns:p14="http://schemas.microsoft.com/office/powerpoint/2010/main" val="51649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7</a:t>
            </a:fld>
            <a:endParaRPr lang="en-US" dirty="0"/>
          </a:p>
        </p:txBody>
      </p:sp>
    </p:spTree>
    <p:extLst>
      <p:ext uri="{BB962C8B-B14F-4D97-AF65-F5344CB8AC3E}">
        <p14:creationId xmlns:p14="http://schemas.microsoft.com/office/powerpoint/2010/main" val="2055828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8</a:t>
            </a:fld>
            <a:endParaRPr lang="en-US" dirty="0"/>
          </a:p>
        </p:txBody>
      </p:sp>
    </p:spTree>
    <p:extLst>
      <p:ext uri="{BB962C8B-B14F-4D97-AF65-F5344CB8AC3E}">
        <p14:creationId xmlns:p14="http://schemas.microsoft.com/office/powerpoint/2010/main" val="1278078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9</a:t>
            </a:fld>
            <a:endParaRPr lang="en-US" dirty="0"/>
          </a:p>
        </p:txBody>
      </p:sp>
    </p:spTree>
    <p:extLst>
      <p:ext uri="{BB962C8B-B14F-4D97-AF65-F5344CB8AC3E}">
        <p14:creationId xmlns:p14="http://schemas.microsoft.com/office/powerpoint/2010/main" val="602096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10</a:t>
            </a:fld>
            <a:endParaRPr lang="en-US" dirty="0"/>
          </a:p>
        </p:txBody>
      </p:sp>
    </p:spTree>
    <p:extLst>
      <p:ext uri="{BB962C8B-B14F-4D97-AF65-F5344CB8AC3E}">
        <p14:creationId xmlns:p14="http://schemas.microsoft.com/office/powerpoint/2010/main" val="92139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11</a:t>
            </a:fld>
            <a:endParaRPr lang="en-US" dirty="0"/>
          </a:p>
        </p:txBody>
      </p:sp>
    </p:spTree>
    <p:extLst>
      <p:ext uri="{BB962C8B-B14F-4D97-AF65-F5344CB8AC3E}">
        <p14:creationId xmlns:p14="http://schemas.microsoft.com/office/powerpoint/2010/main" val="2279167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5BD50F-406B-AC4F-A4B2-259D8DE71AFF}" type="slidenum">
              <a:rPr lang="en-US" smtClean="0"/>
              <a:t>12</a:t>
            </a:fld>
            <a:endParaRPr lang="en-US" dirty="0"/>
          </a:p>
        </p:txBody>
      </p:sp>
    </p:spTree>
    <p:extLst>
      <p:ext uri="{BB962C8B-B14F-4D97-AF65-F5344CB8AC3E}">
        <p14:creationId xmlns:p14="http://schemas.microsoft.com/office/powerpoint/2010/main" val="3796975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1776204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71463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2143941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3730603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3398840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1721889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40528217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3227089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2380961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3077666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3250192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498568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2014017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200093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3585936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2112686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1420511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968455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104586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75159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4749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37BE0-005D-FD4D-9246-905F720F99C3}" type="datetimeFigureOut">
              <a:rPr lang="en-US" smtClean="0"/>
              <a:t>3/15/2021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8D201B-42DF-5B44-914E-56545B1032A7}" type="slidenum">
              <a:rPr lang="en-US" smtClean="0"/>
              <a:t>‹#›</a:t>
            </a:fld>
            <a:endParaRPr lang="en-US" dirty="0"/>
          </a:p>
        </p:txBody>
      </p:sp>
    </p:spTree>
    <p:extLst>
      <p:ext uri="{BB962C8B-B14F-4D97-AF65-F5344CB8AC3E}">
        <p14:creationId xmlns:p14="http://schemas.microsoft.com/office/powerpoint/2010/main" val="970735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37BE0-005D-FD4D-9246-905F720F99C3}" type="datetimeFigureOut">
              <a:rPr lang="en-US" smtClean="0"/>
              <a:t>3/15/2021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D201B-42DF-5B44-914E-56545B1032A7}" type="slidenum">
              <a:rPr lang="en-US" smtClean="0"/>
              <a:t>‹#›</a:t>
            </a:fld>
            <a:endParaRPr lang="en-US" dirty="0"/>
          </a:p>
        </p:txBody>
      </p:sp>
    </p:spTree>
    <p:extLst>
      <p:ext uri="{BB962C8B-B14F-4D97-AF65-F5344CB8AC3E}">
        <p14:creationId xmlns:p14="http://schemas.microsoft.com/office/powerpoint/2010/main" val="2049587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37BE0-005D-FD4D-9246-905F720F99C3}" type="datetimeFigureOut">
              <a:rPr lang="en-US" smtClean="0"/>
              <a:t>3/15/2021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D201B-42DF-5B44-914E-56545B1032A7}" type="slidenum">
              <a:rPr lang="en-US" smtClean="0"/>
              <a:t>‹#›</a:t>
            </a:fld>
            <a:endParaRPr lang="en-US" dirty="0"/>
          </a:p>
        </p:txBody>
      </p:sp>
    </p:spTree>
    <p:extLst>
      <p:ext uri="{BB962C8B-B14F-4D97-AF65-F5344CB8AC3E}">
        <p14:creationId xmlns:p14="http://schemas.microsoft.com/office/powerpoint/2010/main" val="3659194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jp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8.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3336476" y="471635"/>
            <a:ext cx="5519047" cy="45858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Arial" charset="0"/>
                <a:ea typeface="Arial" charset="0"/>
                <a:cs typeface="Arial" charset="0"/>
              </a:rPr>
              <a:t>Introduction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Arial" charset="0"/>
                <a:ea typeface="Arial" charset="0"/>
                <a:cs typeface="Arial" charset="0"/>
              </a:rPr>
              <a:t>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Arial" charset="0"/>
                <a:ea typeface="Arial" charset="0"/>
                <a:cs typeface="Arial" charset="0"/>
              </a:rPr>
              <a:t>Computer Science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Arial" charset="0"/>
                <a:ea typeface="Arial" charset="0"/>
                <a:cs typeface="Arial" charset="0"/>
              </a:rPr>
              <a:t>CS101.3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Arial" charset="0"/>
              <a:ea typeface="Arial"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charset="0"/>
                <a:ea typeface="Arial" charset="0"/>
                <a:cs typeface="Arial" charset="0"/>
              </a:rPr>
              <a:t>Lecture </a:t>
            </a:r>
            <a:r>
              <a:rPr kumimoji="0" lang="en-US" sz="2400" b="1" i="0" u="none" strike="noStrike" kern="1200" cap="none" spc="0" normalizeH="0" baseline="0" noProof="0">
                <a:ln>
                  <a:noFill/>
                </a:ln>
                <a:solidFill>
                  <a:prstClr val="black"/>
                </a:solidFill>
                <a:effectLst/>
                <a:uLnTx/>
                <a:uFillTx/>
                <a:latin typeface="Arial" charset="0"/>
                <a:ea typeface="Arial" charset="0"/>
                <a:cs typeface="Arial" charset="0"/>
              </a:rPr>
              <a:t>#13</a:t>
            </a:r>
            <a:endParaRPr kumimoji="0" lang="en-US" sz="2400" b="1" i="0" u="none" strike="noStrike" kern="1200" cap="none" spc="0" normalizeH="0" baseline="0" noProof="0" dirty="0">
              <a:ln>
                <a:noFill/>
              </a:ln>
              <a:solidFill>
                <a:prstClr val="black"/>
              </a:solidFill>
              <a:effectLst/>
              <a:uLnTx/>
              <a:uFillTx/>
              <a:latin typeface="Arial" charset="0"/>
              <a:ea typeface="Arial"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 name="TextBox 4"/>
          <p:cNvSpPr txBox="1"/>
          <p:nvPr/>
        </p:nvSpPr>
        <p:spPr>
          <a:xfrm>
            <a:off x="2457458" y="5057506"/>
            <a:ext cx="72771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Pramudya Thilakaratne  pramudya.h@nsbm.ac.lk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Lecturer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Faculty of Computing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NSBM Green University</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Tree>
    <p:extLst>
      <p:ext uri="{BB962C8B-B14F-4D97-AF65-F5344CB8AC3E}">
        <p14:creationId xmlns:p14="http://schemas.microsoft.com/office/powerpoint/2010/main" val="1694931939"/>
      </p:ext>
    </p:extLst>
  </p:cSld>
  <p:clrMapOvr>
    <a:masterClrMapping/>
  </p:clrMapOvr>
  <mc:AlternateContent xmlns:mc="http://schemas.openxmlformats.org/markup-compatibility/2006" xmlns:p14="http://schemas.microsoft.com/office/powerpoint/2010/main">
    <mc:Choice Requires="p14">
      <p:transition spd="slow" p14:dur="2000" advTm="96373"/>
    </mc:Choice>
    <mc:Fallback xmlns="">
      <p:transition spd="slow" advTm="96373"/>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6463308"/>
          </a:xfrm>
          <a:prstGeom prst="rect">
            <a:avLst/>
          </a:prstGeom>
          <a:noFill/>
        </p:spPr>
        <p:txBody>
          <a:bodyPr wrap="square" rtlCol="0">
            <a:spAutoFit/>
          </a:bodyPr>
          <a:lstStyle/>
          <a:p>
            <a:r>
              <a:rPr lang="en-US" sz="2400" b="1" dirty="0">
                <a:latin typeface="+mj-lt"/>
                <a:ea typeface="Helvetica" charset="0"/>
                <a:cs typeface="Helvetica" charset="0"/>
              </a:rPr>
              <a:t>What is a Website</a:t>
            </a:r>
          </a:p>
          <a:p>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Another important section of most websites is the footer, which is another recurring section that is found at the bottom of every page.</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Usually the footer contains external links pointing to similar websites and other external resources, together with other vital info such as disclaimers, links to the terms of service, privacy policy and contact pages, as well as the physical address of the company that owns the site.</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1645111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3508653"/>
          </a:xfrm>
          <a:prstGeom prst="rect">
            <a:avLst/>
          </a:prstGeom>
          <a:noFill/>
        </p:spPr>
        <p:txBody>
          <a:bodyPr wrap="square" rtlCol="0">
            <a:spAutoFit/>
          </a:bodyPr>
          <a:lstStyle/>
          <a:p>
            <a:r>
              <a:rPr lang="en-US" sz="2400" b="1" dirty="0">
                <a:latin typeface="+mj-lt"/>
                <a:ea typeface="Helvetica" charset="0"/>
                <a:cs typeface="Helvetica" charset="0"/>
              </a:rPr>
              <a:t>Footer</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pic>
        <p:nvPicPr>
          <p:cNvPr id="3" name="Picture 2" descr="A screenshot of a video game&#10;&#10;Description automatically generated">
            <a:extLst>
              <a:ext uri="{FF2B5EF4-FFF2-40B4-BE49-F238E27FC236}">
                <a16:creationId xmlns:a16="http://schemas.microsoft.com/office/drawing/2014/main" id="{23F4E823-6ECC-48DF-9E9F-1F7E8DAB3DBB}"/>
              </a:ext>
            </a:extLst>
          </p:cNvPr>
          <p:cNvPicPr>
            <a:picLocks noChangeAspect="1"/>
          </p:cNvPicPr>
          <p:nvPr/>
        </p:nvPicPr>
        <p:blipFill>
          <a:blip r:embed="rId5"/>
          <a:stretch>
            <a:fillRect/>
          </a:stretch>
        </p:blipFill>
        <p:spPr>
          <a:xfrm>
            <a:off x="461522" y="1463040"/>
            <a:ext cx="11268956" cy="4282718"/>
          </a:xfrm>
          <a:prstGeom prst="rect">
            <a:avLst/>
          </a:prstGeom>
        </p:spPr>
      </p:pic>
    </p:spTree>
    <p:extLst>
      <p:ext uri="{BB962C8B-B14F-4D97-AF65-F5344CB8AC3E}">
        <p14:creationId xmlns:p14="http://schemas.microsoft.com/office/powerpoint/2010/main" val="107252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6370975"/>
          </a:xfrm>
          <a:prstGeom prst="rect">
            <a:avLst/>
          </a:prstGeom>
          <a:noFill/>
        </p:spPr>
        <p:txBody>
          <a:bodyPr wrap="square" rtlCol="0">
            <a:spAutoFit/>
          </a:bodyPr>
          <a:lstStyle/>
          <a:p>
            <a:r>
              <a:rPr lang="en-US" sz="2400" b="1" dirty="0">
                <a:latin typeface="+mj-lt"/>
                <a:ea typeface="Helvetica" charset="0"/>
                <a:cs typeface="Helvetica" charset="0"/>
              </a:rPr>
              <a:t>What is a Website</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Websites are hosted on servers, and require a web browser such as Chrome, Firefox or MS Edge to be visited by using computer or mobile device.</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A website can be accessed directly by entering its URL address or by searching it on a search engine such as Google or Yahoo search</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Originally, websites were categorized by their top-level domains</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3538310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6370975"/>
          </a:xfrm>
          <a:prstGeom prst="rect">
            <a:avLst/>
          </a:prstGeom>
          <a:noFill/>
        </p:spPr>
        <p:txBody>
          <a:bodyPr wrap="square" rtlCol="0">
            <a:spAutoFit/>
          </a:bodyPr>
          <a:lstStyle/>
          <a:p>
            <a:r>
              <a:rPr lang="en-US" sz="2400" b="1" dirty="0">
                <a:latin typeface="+mj-lt"/>
                <a:ea typeface="Helvetica" charset="0"/>
                <a:cs typeface="Helvetica" charset="0"/>
              </a:rPr>
              <a:t>What is a Website</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Government agency websites - .gov</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Educational institutions websites - .</a:t>
            </a:r>
            <a:r>
              <a:rPr lang="en-US" sz="2400" dirty="0" err="1">
                <a:latin typeface="+mj-lt"/>
                <a:ea typeface="Helvetica" charset="0"/>
                <a:cs typeface="Helvetica" charset="0"/>
              </a:rPr>
              <a:t>edu</a:t>
            </a: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Nonprofit organizations websites - .org</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Commercial websites - .com</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Information sites - .info</a:t>
            </a: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981899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4893647"/>
          </a:xfrm>
          <a:prstGeom prst="rect">
            <a:avLst/>
          </a:prstGeom>
          <a:noFill/>
        </p:spPr>
        <p:txBody>
          <a:bodyPr wrap="square" rtlCol="0">
            <a:spAutoFit/>
          </a:bodyPr>
          <a:lstStyle/>
          <a:p>
            <a:r>
              <a:rPr lang="en-US" sz="2400" b="1" dirty="0">
                <a:latin typeface="+mj-lt"/>
                <a:ea typeface="Helvetica" charset="0"/>
                <a:cs typeface="Helvetica" charset="0"/>
              </a:rPr>
              <a:t>What is a Website</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In modern days internet , the </a:t>
            </a:r>
            <a:r>
              <a:rPr lang="en-US" sz="2400" b="1" i="1" dirty="0">
                <a:latin typeface="+mj-lt"/>
                <a:ea typeface="Helvetica" charset="0"/>
                <a:cs typeface="Helvetica" charset="0"/>
              </a:rPr>
              <a:t>.com</a:t>
            </a:r>
            <a:r>
              <a:rPr lang="en-US" sz="2400" dirty="0">
                <a:latin typeface="+mj-lt"/>
                <a:ea typeface="Helvetica" charset="0"/>
                <a:cs typeface="Helvetica" charset="0"/>
              </a:rPr>
              <a:t> extension is by far the most popular domain, together with many other country-specific extensions (.</a:t>
            </a:r>
            <a:r>
              <a:rPr lang="en-US" sz="2400" dirty="0" err="1">
                <a:latin typeface="+mj-lt"/>
                <a:ea typeface="Helvetica" charset="0"/>
                <a:cs typeface="Helvetica" charset="0"/>
              </a:rPr>
              <a:t>lk</a:t>
            </a:r>
            <a:r>
              <a:rPr lang="en-US" sz="2400" dirty="0">
                <a:latin typeface="+mj-lt"/>
                <a:ea typeface="Helvetica" charset="0"/>
                <a:cs typeface="Helvetica" charset="0"/>
              </a:rPr>
              <a:t>, .</a:t>
            </a:r>
            <a:r>
              <a:rPr lang="en-US" sz="2400" dirty="0" err="1">
                <a:latin typeface="+mj-lt"/>
                <a:ea typeface="Helvetica" charset="0"/>
                <a:cs typeface="Helvetica" charset="0"/>
              </a:rPr>
              <a:t>uk</a:t>
            </a:r>
            <a:r>
              <a:rPr lang="en-US" sz="2400" dirty="0">
                <a:latin typeface="+mj-lt"/>
                <a:ea typeface="Helvetica" charset="0"/>
                <a:cs typeface="Helvetica" charset="0"/>
              </a:rPr>
              <a:t>, .</a:t>
            </a:r>
            <a:r>
              <a:rPr lang="en-US" sz="2400" dirty="0" err="1">
                <a:latin typeface="+mj-lt"/>
                <a:ea typeface="Helvetica" charset="0"/>
                <a:cs typeface="Helvetica" charset="0"/>
              </a:rPr>
              <a:t>fr</a:t>
            </a:r>
            <a:r>
              <a:rPr lang="en-US" sz="2400" dirty="0">
                <a:latin typeface="+mj-lt"/>
                <a:ea typeface="Helvetica" charset="0"/>
                <a:cs typeface="Helvetica" charset="0"/>
              </a:rPr>
              <a:t> </a:t>
            </a:r>
            <a:r>
              <a:rPr lang="en-US" sz="2400" dirty="0" err="1">
                <a:latin typeface="+mj-lt"/>
                <a:ea typeface="Helvetica" charset="0"/>
                <a:cs typeface="Helvetica" charset="0"/>
              </a:rPr>
              <a:t>etc</a:t>
            </a:r>
            <a:r>
              <a:rPr lang="en-US" sz="2400" dirty="0">
                <a:latin typeface="+mj-lt"/>
                <a:ea typeface="Helvetica" charset="0"/>
                <a:cs typeface="Helvetica" charset="0"/>
              </a:rPr>
              <a:t>)</a:t>
            </a: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143310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4893647"/>
          </a:xfrm>
          <a:prstGeom prst="rect">
            <a:avLst/>
          </a:prstGeom>
          <a:noFill/>
        </p:spPr>
        <p:txBody>
          <a:bodyPr wrap="square" rtlCol="0">
            <a:spAutoFit/>
          </a:bodyPr>
          <a:lstStyle/>
          <a:p>
            <a:r>
              <a:rPr lang="en-US" sz="2400" b="1" dirty="0">
                <a:latin typeface="+mj-lt"/>
                <a:ea typeface="Helvetica" charset="0"/>
                <a:cs typeface="Helvetica" charset="0"/>
              </a:rPr>
              <a:t>Types of websites</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When considering about websites, it can categorize into two main sections</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914400" lvl="1" indent="-457200">
              <a:buAutoNum type="arabicPeriod"/>
            </a:pPr>
            <a:r>
              <a:rPr lang="en-US" sz="2400" dirty="0">
                <a:latin typeface="+mj-lt"/>
                <a:ea typeface="Helvetica" charset="0"/>
                <a:cs typeface="Helvetica" charset="0"/>
              </a:rPr>
              <a:t>Static Websites</a:t>
            </a:r>
          </a:p>
          <a:p>
            <a:pPr marL="914400" lvl="1" indent="-457200">
              <a:buAutoNum type="arabicPeriod"/>
            </a:pPr>
            <a:r>
              <a:rPr lang="en-US" sz="2400" dirty="0">
                <a:latin typeface="+mj-lt"/>
                <a:ea typeface="Helvetica" charset="0"/>
                <a:cs typeface="Helvetica" charset="0"/>
              </a:rPr>
              <a:t>Dynamic Websites </a:t>
            </a: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pic>
        <p:nvPicPr>
          <p:cNvPr id="3" name="Picture 2" descr="A drawing of a cartoon character&#10;&#10;Description automatically generated">
            <a:extLst>
              <a:ext uri="{FF2B5EF4-FFF2-40B4-BE49-F238E27FC236}">
                <a16:creationId xmlns:a16="http://schemas.microsoft.com/office/drawing/2014/main" id="{C00DC610-C865-49D5-A42E-E304E5146CEE}"/>
              </a:ext>
            </a:extLst>
          </p:cNvPr>
          <p:cNvPicPr>
            <a:picLocks noChangeAspect="1"/>
          </p:cNvPicPr>
          <p:nvPr/>
        </p:nvPicPr>
        <p:blipFill>
          <a:blip r:embed="rId5"/>
          <a:stretch>
            <a:fillRect/>
          </a:stretch>
        </p:blipFill>
        <p:spPr>
          <a:xfrm>
            <a:off x="3042461" y="3429000"/>
            <a:ext cx="6107078" cy="3053540"/>
          </a:xfrm>
          <a:prstGeom prst="rect">
            <a:avLst/>
          </a:prstGeom>
        </p:spPr>
      </p:pic>
    </p:spTree>
    <p:extLst>
      <p:ext uri="{BB962C8B-B14F-4D97-AF65-F5344CB8AC3E}">
        <p14:creationId xmlns:p14="http://schemas.microsoft.com/office/powerpoint/2010/main" val="4089624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5262979"/>
          </a:xfrm>
          <a:prstGeom prst="rect">
            <a:avLst/>
          </a:prstGeom>
          <a:noFill/>
        </p:spPr>
        <p:txBody>
          <a:bodyPr wrap="square" rtlCol="0">
            <a:spAutoFit/>
          </a:bodyPr>
          <a:lstStyle/>
          <a:p>
            <a:r>
              <a:rPr lang="en-US" sz="2400" b="1" dirty="0">
                <a:latin typeface="+mj-lt"/>
                <a:ea typeface="Helvetica" charset="0"/>
                <a:cs typeface="Helvetica" charset="0"/>
              </a:rPr>
              <a:t>01. Static Websites</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Static websites is using pure HTML without relying on the content, or parts of the content being pulled from various databases.</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This means each page is constructed on its own coded and loaded individually, no matter who or how the visitor arrives on the page.</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C345B7B9-2D55-40AE-A39F-D209CAD820D3}"/>
              </a:ext>
            </a:extLst>
          </p:cNvPr>
          <p:cNvPicPr>
            <a:picLocks noChangeAspect="1"/>
          </p:cNvPicPr>
          <p:nvPr/>
        </p:nvPicPr>
        <p:blipFill>
          <a:blip r:embed="rId5"/>
          <a:stretch>
            <a:fillRect/>
          </a:stretch>
        </p:blipFill>
        <p:spPr>
          <a:xfrm>
            <a:off x="4060637" y="3429000"/>
            <a:ext cx="4070725" cy="3374694"/>
          </a:xfrm>
          <a:prstGeom prst="rect">
            <a:avLst/>
          </a:prstGeom>
        </p:spPr>
      </p:pic>
    </p:spTree>
    <p:extLst>
      <p:ext uri="{BB962C8B-B14F-4D97-AF65-F5344CB8AC3E}">
        <p14:creationId xmlns:p14="http://schemas.microsoft.com/office/powerpoint/2010/main" val="1189490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6001643"/>
          </a:xfrm>
          <a:prstGeom prst="rect">
            <a:avLst/>
          </a:prstGeom>
          <a:noFill/>
        </p:spPr>
        <p:txBody>
          <a:bodyPr wrap="square" rtlCol="0">
            <a:spAutoFit/>
          </a:bodyPr>
          <a:lstStyle/>
          <a:p>
            <a:r>
              <a:rPr lang="en-US" sz="2400" b="1" dirty="0">
                <a:latin typeface="+mj-lt"/>
                <a:ea typeface="Helvetica" charset="0"/>
                <a:cs typeface="Helvetica" charset="0"/>
              </a:rPr>
              <a:t>02. Dynamic Websites</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Whilst still using HTML coding, a dynamic website pulls different content into a webpage from repository of database within the website (or other external sources)</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This enables the website to present varying content in a page based on the visitor’s choices as well as past visit history using cookies and other variables.</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pic>
        <p:nvPicPr>
          <p:cNvPr id="3" name="Picture 2" descr="Graphical user interface, diagram&#10;&#10;Description automatically generated">
            <a:extLst>
              <a:ext uri="{FF2B5EF4-FFF2-40B4-BE49-F238E27FC236}">
                <a16:creationId xmlns:a16="http://schemas.microsoft.com/office/drawing/2014/main" id="{C3A1562B-4370-494C-92DC-9B2ADF0C2520}"/>
              </a:ext>
            </a:extLst>
          </p:cNvPr>
          <p:cNvPicPr>
            <a:picLocks noChangeAspect="1"/>
          </p:cNvPicPr>
          <p:nvPr/>
        </p:nvPicPr>
        <p:blipFill>
          <a:blip r:embed="rId5"/>
          <a:stretch>
            <a:fillRect/>
          </a:stretch>
        </p:blipFill>
        <p:spPr>
          <a:xfrm>
            <a:off x="3455073" y="3881782"/>
            <a:ext cx="5286082" cy="2801172"/>
          </a:xfrm>
          <a:prstGeom prst="rect">
            <a:avLst/>
          </a:prstGeom>
        </p:spPr>
      </p:pic>
    </p:spTree>
    <p:extLst>
      <p:ext uri="{BB962C8B-B14F-4D97-AF65-F5344CB8AC3E}">
        <p14:creationId xmlns:p14="http://schemas.microsoft.com/office/powerpoint/2010/main" val="2576414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bject, indoor, sitting, clock&#10;&#10;Description automatically generated">
            <a:extLst>
              <a:ext uri="{FF2B5EF4-FFF2-40B4-BE49-F238E27FC236}">
                <a16:creationId xmlns:a16="http://schemas.microsoft.com/office/drawing/2014/main" id="{6118FF27-84E1-4FA0-A902-90C2A6AAB9DE}"/>
              </a:ext>
            </a:extLst>
          </p:cNvPr>
          <p:cNvPicPr>
            <a:picLocks noChangeAspect="1"/>
          </p:cNvPicPr>
          <p:nvPr/>
        </p:nvPicPr>
        <p:blipFill rotWithShape="1">
          <a:blip r:embed="rId3"/>
          <a:srcRect t="10542" r="1" b="5536"/>
          <a:stretch/>
        </p:blipFill>
        <p:spPr>
          <a:xfrm rot="21480000">
            <a:off x="1137837" y="1003258"/>
            <a:ext cx="9916327" cy="4764396"/>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p:cNvSpPr txBox="1"/>
          <p:nvPr/>
        </p:nvSpPr>
        <p:spPr>
          <a:xfrm>
            <a:off x="1733797" y="1923803"/>
            <a:ext cx="2707574"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Resume at 10.50am</a:t>
            </a:r>
          </a:p>
        </p:txBody>
      </p:sp>
    </p:spTree>
    <p:extLst>
      <p:ext uri="{BB962C8B-B14F-4D97-AF65-F5344CB8AC3E}">
        <p14:creationId xmlns:p14="http://schemas.microsoft.com/office/powerpoint/2010/main" val="722494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6001643"/>
          </a:xfrm>
          <a:prstGeom prst="rect">
            <a:avLst/>
          </a:prstGeom>
          <a:noFill/>
        </p:spPr>
        <p:txBody>
          <a:bodyPr wrap="square" rtlCol="0">
            <a:spAutoFit/>
          </a:bodyPr>
          <a:lstStyle/>
          <a:p>
            <a:r>
              <a:rPr lang="en-US" sz="2400" b="1" dirty="0">
                <a:latin typeface="+mj-lt"/>
                <a:ea typeface="Helvetica" charset="0"/>
                <a:cs typeface="Helvetica" charset="0"/>
              </a:rPr>
              <a:t>Web How it Works</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On the simplest level, the web physically consists of the following components</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800100" lvl="1" indent="-342900">
              <a:buFont typeface="Wingdings" panose="05000000000000000000" pitchFamily="2" charset="2"/>
              <a:buChar char="§"/>
            </a:pPr>
            <a:r>
              <a:rPr lang="en-US" sz="2400" b="1" dirty="0">
                <a:latin typeface="+mj-lt"/>
                <a:ea typeface="Helvetica" charset="0"/>
                <a:cs typeface="Helvetica" charset="0"/>
              </a:rPr>
              <a:t>A digital device </a:t>
            </a:r>
            <a:r>
              <a:rPr lang="en-US" sz="2400" dirty="0">
                <a:latin typeface="+mj-lt"/>
                <a:ea typeface="Helvetica" charset="0"/>
                <a:cs typeface="Helvetica" charset="0"/>
              </a:rPr>
              <a:t>– a device which used to access the website</a:t>
            </a:r>
          </a:p>
          <a:p>
            <a:endParaRPr lang="en-US" sz="2400" dirty="0">
              <a:latin typeface="+mj-lt"/>
              <a:ea typeface="Helvetica" charset="0"/>
              <a:cs typeface="Helvetica" charset="0"/>
            </a:endParaRPr>
          </a:p>
          <a:p>
            <a:pPr marL="800100" lvl="1" indent="-342900">
              <a:buFont typeface="Wingdings" panose="05000000000000000000" pitchFamily="2" charset="2"/>
              <a:buChar char="§"/>
            </a:pPr>
            <a:r>
              <a:rPr lang="en-US" sz="2400" b="1" dirty="0">
                <a:latin typeface="+mj-lt"/>
                <a:ea typeface="Helvetica" charset="0"/>
                <a:cs typeface="Helvetica" charset="0"/>
              </a:rPr>
              <a:t>A web browser </a:t>
            </a:r>
            <a:r>
              <a:rPr lang="en-US" sz="2400" dirty="0">
                <a:latin typeface="+mj-lt"/>
                <a:ea typeface="Helvetica" charset="0"/>
                <a:cs typeface="Helvetica" charset="0"/>
              </a:rPr>
              <a:t>– A software installed on your device which helps you to browser the web</a:t>
            </a:r>
          </a:p>
          <a:p>
            <a:r>
              <a:rPr lang="en-US" sz="2400" dirty="0">
                <a:latin typeface="+mj-lt"/>
                <a:ea typeface="Helvetica" charset="0"/>
                <a:cs typeface="Helvetica" charset="0"/>
              </a:rPr>
              <a:t>	</a:t>
            </a: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3020452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13103" y="5835788"/>
            <a:ext cx="1747922" cy="784062"/>
          </a:xfrm>
          <a:prstGeom prst="rect">
            <a:avLst/>
          </a:prstGeom>
        </p:spPr>
      </p:pic>
      <p:sp>
        <p:nvSpPr>
          <p:cNvPr id="9" name="TextBox 8"/>
          <p:cNvSpPr txBox="1"/>
          <p:nvPr/>
        </p:nvSpPr>
        <p:spPr>
          <a:xfrm>
            <a:off x="1878897" y="630181"/>
            <a:ext cx="8434206" cy="38779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Helvetica" charset="0"/>
                <a:ea typeface="Helvetica" charset="0"/>
                <a:cs typeface="Helvetica" charset="0"/>
              </a:rPr>
              <a:t>Welcome to Lecture 13!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Helvetica" charset="0"/>
              <a:ea typeface="Helvetica" charset="0"/>
              <a:cs typeface="Helvetic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Helvetica" charset="0"/>
              <a:ea typeface="Helvetica" charset="0"/>
              <a:cs typeface="Helvetica" charset="0"/>
            </a:endParaRPr>
          </a:p>
          <a:p>
            <a:pPr marL="342900" marR="0" lvl="0" indent="-342900" algn="l" defTabSz="914400" rtl="0" eaLnBrk="1" fontAlgn="auto" latinLnBrk="0" hangingPunct="1">
              <a:lnSpc>
                <a:spcPct val="100000"/>
              </a:lnSpc>
              <a:spcBef>
                <a:spcPts val="0"/>
              </a:spcBef>
              <a:spcAft>
                <a:spcPts val="0"/>
              </a:spcAft>
              <a:buClrTx/>
              <a:buSzTx/>
              <a:buFont typeface="Wingdings" charset="2"/>
              <a:buChar char="Ø"/>
              <a:tabLst/>
              <a:defRPr/>
            </a:pPr>
            <a:endParaRPr kumimoji="0" lang="en-US" sz="2000" b="0" i="0" u="none" strike="noStrike" kern="1200" cap="none" spc="0" normalizeH="0" baseline="0" noProof="0" dirty="0">
              <a:ln>
                <a:noFill/>
              </a:ln>
              <a:solidFill>
                <a:prstClr val="black"/>
              </a:solidFill>
              <a:effectLst/>
              <a:uLnTx/>
              <a:uFillTx/>
              <a:latin typeface="Helvetica" charset="0"/>
              <a:ea typeface="Helvetica" charset="0"/>
              <a:cs typeface="Helvetica" charset="0"/>
            </a:endParaRPr>
          </a:p>
          <a:p>
            <a:pPr marL="342900" marR="0" lvl="0" indent="-342900" algn="l" defTabSz="914400" rtl="0" eaLnBrk="1" fontAlgn="auto" latinLnBrk="0" hangingPunct="1">
              <a:lnSpc>
                <a:spcPct val="200000"/>
              </a:lnSpc>
              <a:spcBef>
                <a:spcPts val="0"/>
              </a:spcBef>
              <a:spcAft>
                <a:spcPts val="0"/>
              </a:spcAft>
              <a:buClrTx/>
              <a:buSzTx/>
              <a:buFont typeface="Wingdings" charset="2"/>
              <a:buChar char="Ø"/>
              <a:tabLst/>
              <a:defRPr/>
            </a:pPr>
            <a:r>
              <a:rPr kumimoji="0" lang="en-US" sz="2000" b="0" i="0" u="none" strike="noStrike" kern="1200" cap="none" spc="0" normalizeH="0" baseline="0" noProof="0" dirty="0">
                <a:ln>
                  <a:noFill/>
                </a:ln>
                <a:solidFill>
                  <a:prstClr val="black"/>
                </a:solidFill>
                <a:effectLst/>
                <a:uLnTx/>
                <a:uFillTx/>
                <a:latin typeface="Helvetica" charset="0"/>
                <a:ea typeface="Helvetica" charset="0"/>
                <a:cs typeface="Helvetica" charset="0"/>
              </a:rPr>
              <a:t>Take your notebooks and prepare</a:t>
            </a:r>
          </a:p>
          <a:p>
            <a:pPr marL="342900" marR="0" lvl="0" indent="-342900" algn="l" defTabSz="914400" rtl="0" eaLnBrk="1" fontAlgn="auto" latinLnBrk="0" hangingPunct="1">
              <a:lnSpc>
                <a:spcPct val="200000"/>
              </a:lnSpc>
              <a:spcBef>
                <a:spcPts val="0"/>
              </a:spcBef>
              <a:spcAft>
                <a:spcPts val="0"/>
              </a:spcAft>
              <a:buClrTx/>
              <a:buSzTx/>
              <a:buFont typeface="Wingdings" charset="2"/>
              <a:buChar char="Ø"/>
              <a:tabLst/>
              <a:defRPr/>
            </a:pPr>
            <a:r>
              <a:rPr kumimoji="0" lang="en-US" sz="2000" b="0" i="0" u="none" strike="noStrike" kern="1200" cap="none" spc="0" normalizeH="0" baseline="0" noProof="0" dirty="0">
                <a:ln>
                  <a:noFill/>
                </a:ln>
                <a:solidFill>
                  <a:prstClr val="black"/>
                </a:solidFill>
                <a:effectLst/>
                <a:uLnTx/>
                <a:uFillTx/>
                <a:latin typeface="Helvetica" charset="0"/>
                <a:ea typeface="Helvetica" charset="0"/>
                <a:cs typeface="Helvetica" charset="0"/>
              </a:rPr>
              <a:t>You can ask questions via either chat message or over the mic.</a:t>
            </a:r>
          </a:p>
          <a:p>
            <a:pPr marL="342900" marR="0" lvl="0" indent="-342900" algn="l" defTabSz="914400" rtl="0" eaLnBrk="1" fontAlgn="auto" latinLnBrk="0" hangingPunct="1">
              <a:lnSpc>
                <a:spcPct val="200000"/>
              </a:lnSpc>
              <a:spcBef>
                <a:spcPts val="0"/>
              </a:spcBef>
              <a:spcAft>
                <a:spcPts val="0"/>
              </a:spcAft>
              <a:buClrTx/>
              <a:buSzTx/>
              <a:buFont typeface="Wingdings" charset="2"/>
              <a:buChar char="Ø"/>
              <a:tabLst/>
              <a:defRPr/>
            </a:pPr>
            <a:r>
              <a:rPr kumimoji="0" lang="en-US" sz="2000" b="1" i="0" u="none" strike="noStrike" kern="1200" cap="none" spc="0" normalizeH="0" baseline="0" noProof="0" dirty="0">
                <a:ln>
                  <a:noFill/>
                </a:ln>
                <a:solidFill>
                  <a:prstClr val="black"/>
                </a:solidFill>
                <a:effectLst/>
                <a:uLnTx/>
                <a:uFillTx/>
                <a:latin typeface="Comic Sans MS" panose="030F0702030302020204" pitchFamily="66" charset="0"/>
                <a:ea typeface="Helvetica" charset="0"/>
                <a:cs typeface="Helvetica" charset="0"/>
              </a:rPr>
              <a:t>When you are not using the mic please mute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lvetica" charset="0"/>
              <a:ea typeface="Helvetica" charset="0"/>
              <a:cs typeface="Helvetica" charset="0"/>
            </a:endParaRPr>
          </a:p>
          <a:p>
            <a:pPr marL="2571750" marR="0" lvl="5" indent="-28575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Helvetica" charset="0"/>
              <a:ea typeface="Helvetica" charset="0"/>
              <a:cs typeface="Helvetica" charset="0"/>
            </a:endParaRPr>
          </a:p>
        </p:txBody>
      </p:sp>
    </p:spTree>
    <p:extLst>
      <p:ext uri="{BB962C8B-B14F-4D97-AF65-F5344CB8AC3E}">
        <p14:creationId xmlns:p14="http://schemas.microsoft.com/office/powerpoint/2010/main" val="1581914661"/>
      </p:ext>
    </p:extLst>
  </p:cSld>
  <p:clrMapOvr>
    <a:masterClrMapping/>
  </p:clrMapOvr>
  <mc:AlternateContent xmlns:mc="http://schemas.openxmlformats.org/markup-compatibility/2006" xmlns:p14="http://schemas.microsoft.com/office/powerpoint/2010/main">
    <mc:Choice Requires="p14">
      <p:transition spd="slow" p14:dur="2000" advTm="60826"/>
    </mc:Choice>
    <mc:Fallback xmlns="">
      <p:transition spd="slow" advTm="60826"/>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6001643"/>
          </a:xfrm>
          <a:prstGeom prst="rect">
            <a:avLst/>
          </a:prstGeom>
          <a:noFill/>
        </p:spPr>
        <p:txBody>
          <a:bodyPr wrap="square" rtlCol="0">
            <a:spAutoFit/>
          </a:bodyPr>
          <a:lstStyle/>
          <a:p>
            <a:r>
              <a:rPr lang="en-US" sz="2400" b="1" dirty="0">
                <a:latin typeface="+mj-lt"/>
                <a:ea typeface="Helvetica" charset="0"/>
                <a:cs typeface="Helvetica" charset="0"/>
              </a:rPr>
              <a:t>Web How it Works</a:t>
            </a:r>
          </a:p>
          <a:p>
            <a:endParaRPr lang="en-US" b="1" dirty="0">
              <a:latin typeface="Helvetica" charset="0"/>
              <a:ea typeface="Helvetica" charset="0"/>
              <a:cs typeface="Helvetica" charset="0"/>
            </a:endParaRPr>
          </a:p>
          <a:p>
            <a:pPr marL="800100" lvl="1" indent="-342900">
              <a:buFont typeface="Wingdings" panose="05000000000000000000" pitchFamily="2" charset="2"/>
              <a:buChar char="§"/>
            </a:pPr>
            <a:r>
              <a:rPr lang="en-US" sz="2400" b="1" dirty="0">
                <a:latin typeface="+mj-lt"/>
                <a:ea typeface="Helvetica" charset="0"/>
                <a:cs typeface="Helvetica" charset="0"/>
              </a:rPr>
              <a:t>An internet connection </a:t>
            </a:r>
            <a:r>
              <a:rPr lang="en-US" sz="2400" dirty="0">
                <a:latin typeface="+mj-lt"/>
                <a:ea typeface="Helvetica" charset="0"/>
                <a:cs typeface="Helvetica" charset="0"/>
              </a:rPr>
              <a:t>– This is provided by an ISP and connects you to the internet to reach to any website</a:t>
            </a:r>
          </a:p>
          <a:p>
            <a:pPr marL="800100" lvl="1" indent="-342900">
              <a:buFont typeface="Wingdings" panose="05000000000000000000" pitchFamily="2" charset="2"/>
              <a:buChar char="§"/>
            </a:pPr>
            <a:endParaRPr lang="en-US" sz="2400" dirty="0">
              <a:latin typeface="+mj-lt"/>
              <a:ea typeface="Helvetica" charset="0"/>
              <a:cs typeface="Helvetica" charset="0"/>
            </a:endParaRPr>
          </a:p>
          <a:p>
            <a:pPr marL="800100" lvl="1" indent="-342900">
              <a:buFont typeface="Wingdings" panose="05000000000000000000" pitchFamily="2" charset="2"/>
              <a:buChar char="§"/>
            </a:pPr>
            <a:r>
              <a:rPr lang="en-US" sz="2400" b="1" dirty="0">
                <a:latin typeface="+mj-lt"/>
                <a:ea typeface="Helvetica" charset="0"/>
                <a:cs typeface="Helvetica" charset="0"/>
              </a:rPr>
              <a:t>A Web server </a:t>
            </a:r>
            <a:r>
              <a:rPr lang="en-US" sz="2400" dirty="0">
                <a:latin typeface="+mj-lt"/>
                <a:ea typeface="Helvetica" charset="0"/>
                <a:cs typeface="Helvetica" charset="0"/>
              </a:rPr>
              <a:t>– This is the computer on which a website is hosted</a:t>
            </a:r>
          </a:p>
          <a:p>
            <a:pPr marL="800100" lvl="1" indent="-342900">
              <a:buFont typeface="Wingdings" panose="05000000000000000000" pitchFamily="2" charset="2"/>
              <a:buChar char="§"/>
            </a:pPr>
            <a:endParaRPr lang="en-US" sz="2400" dirty="0">
              <a:latin typeface="+mj-lt"/>
              <a:ea typeface="Helvetica" charset="0"/>
              <a:cs typeface="Helvetica" charset="0"/>
            </a:endParaRPr>
          </a:p>
          <a:p>
            <a:pPr marL="800100" lvl="1" indent="-342900">
              <a:buFont typeface="Wingdings" panose="05000000000000000000" pitchFamily="2" charset="2"/>
              <a:buChar char="§"/>
            </a:pPr>
            <a:r>
              <a:rPr lang="en-US" sz="2400" b="1" dirty="0">
                <a:latin typeface="+mj-lt"/>
                <a:ea typeface="Helvetica" charset="0"/>
                <a:cs typeface="Helvetica" charset="0"/>
              </a:rPr>
              <a:t>Routers and Switches </a:t>
            </a:r>
            <a:r>
              <a:rPr lang="en-US" sz="2400" dirty="0">
                <a:latin typeface="+mj-lt"/>
                <a:ea typeface="Helvetica" charset="0"/>
                <a:cs typeface="Helvetica" charset="0"/>
              </a:rPr>
              <a:t>– They are the combination of software and hardware who take your request and pass to appropriate web server</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2037883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6740307"/>
          </a:xfrm>
          <a:prstGeom prst="rect">
            <a:avLst/>
          </a:prstGeom>
          <a:noFill/>
        </p:spPr>
        <p:txBody>
          <a:bodyPr wrap="square" rtlCol="0">
            <a:spAutoFit/>
          </a:bodyPr>
          <a:lstStyle/>
          <a:p>
            <a:r>
              <a:rPr lang="en-US" sz="2400" b="1" dirty="0">
                <a:latin typeface="+mj-lt"/>
                <a:ea typeface="Helvetica" charset="0"/>
                <a:cs typeface="Helvetica" charset="0"/>
              </a:rPr>
              <a:t>Client Server Architecture</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Client Server architecture is a computing model in which multiple components work in strictly defined roles to communicate</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The server hosts, delivers and manages most of the resources and services to be consumed by the client</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This type of shared resources architecture has one or more client computers connected to a central server over a network or internet connection</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2207571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3416320"/>
          </a:xfrm>
          <a:prstGeom prst="rect">
            <a:avLst/>
          </a:prstGeom>
          <a:noFill/>
        </p:spPr>
        <p:txBody>
          <a:bodyPr wrap="square" rtlCol="0">
            <a:spAutoFit/>
          </a:bodyPr>
          <a:lstStyle/>
          <a:p>
            <a:r>
              <a:rPr lang="en-US" sz="2400" b="1" dirty="0">
                <a:latin typeface="+mj-lt"/>
                <a:ea typeface="Helvetica" charset="0"/>
                <a:cs typeface="Helvetica" charset="0"/>
              </a:rPr>
              <a:t>Client Server Architecture</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pic>
        <p:nvPicPr>
          <p:cNvPr id="3" name="Picture 2" descr="Graphical user interface, application&#10;&#10;Description automatically generated">
            <a:extLst>
              <a:ext uri="{FF2B5EF4-FFF2-40B4-BE49-F238E27FC236}">
                <a16:creationId xmlns:a16="http://schemas.microsoft.com/office/drawing/2014/main" id="{FEDFEE83-BB77-4C72-91E0-04A0CCBDF558}"/>
              </a:ext>
            </a:extLst>
          </p:cNvPr>
          <p:cNvPicPr>
            <a:picLocks noChangeAspect="1"/>
          </p:cNvPicPr>
          <p:nvPr/>
        </p:nvPicPr>
        <p:blipFill>
          <a:blip r:embed="rId5"/>
          <a:stretch>
            <a:fillRect/>
          </a:stretch>
        </p:blipFill>
        <p:spPr>
          <a:xfrm>
            <a:off x="1541584" y="1392702"/>
            <a:ext cx="9108830" cy="5465298"/>
          </a:xfrm>
          <a:prstGeom prst="rect">
            <a:avLst/>
          </a:prstGeom>
        </p:spPr>
      </p:pic>
      <p:sp>
        <p:nvSpPr>
          <p:cNvPr id="5" name="TextBox 4">
            <a:extLst>
              <a:ext uri="{FF2B5EF4-FFF2-40B4-BE49-F238E27FC236}">
                <a16:creationId xmlns:a16="http://schemas.microsoft.com/office/drawing/2014/main" id="{7696D8C5-F6CD-4863-84AE-FAC80DF05D31}"/>
              </a:ext>
            </a:extLst>
          </p:cNvPr>
          <p:cNvSpPr txBox="1"/>
          <p:nvPr/>
        </p:nvSpPr>
        <p:spPr>
          <a:xfrm>
            <a:off x="4811151" y="2250831"/>
            <a:ext cx="2447778" cy="461665"/>
          </a:xfrm>
          <a:prstGeom prst="rect">
            <a:avLst/>
          </a:prstGeom>
          <a:noFill/>
        </p:spPr>
        <p:txBody>
          <a:bodyPr wrap="square" rtlCol="0">
            <a:spAutoFit/>
          </a:bodyPr>
          <a:lstStyle/>
          <a:p>
            <a:r>
              <a:rPr lang="en-US" sz="2400" b="1" dirty="0"/>
              <a:t>Request</a:t>
            </a:r>
          </a:p>
        </p:txBody>
      </p:sp>
      <p:sp>
        <p:nvSpPr>
          <p:cNvPr id="9" name="TextBox 8">
            <a:extLst>
              <a:ext uri="{FF2B5EF4-FFF2-40B4-BE49-F238E27FC236}">
                <a16:creationId xmlns:a16="http://schemas.microsoft.com/office/drawing/2014/main" id="{0A1C788B-2B56-4604-844D-926FE1283E51}"/>
              </a:ext>
            </a:extLst>
          </p:cNvPr>
          <p:cNvSpPr txBox="1"/>
          <p:nvPr/>
        </p:nvSpPr>
        <p:spPr>
          <a:xfrm>
            <a:off x="7434248" y="3709381"/>
            <a:ext cx="2447778" cy="461665"/>
          </a:xfrm>
          <a:prstGeom prst="rect">
            <a:avLst/>
          </a:prstGeom>
          <a:noFill/>
        </p:spPr>
        <p:txBody>
          <a:bodyPr wrap="square" rtlCol="0">
            <a:spAutoFit/>
          </a:bodyPr>
          <a:lstStyle/>
          <a:p>
            <a:r>
              <a:rPr lang="en-US" sz="2400" b="1" dirty="0"/>
              <a:t>Response</a:t>
            </a:r>
          </a:p>
        </p:txBody>
      </p:sp>
    </p:spTree>
    <p:extLst>
      <p:ext uri="{BB962C8B-B14F-4D97-AF65-F5344CB8AC3E}">
        <p14:creationId xmlns:p14="http://schemas.microsoft.com/office/powerpoint/2010/main" val="3615001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3416320"/>
          </a:xfrm>
          <a:prstGeom prst="rect">
            <a:avLst/>
          </a:prstGeom>
          <a:noFill/>
        </p:spPr>
        <p:txBody>
          <a:bodyPr wrap="square" rtlCol="0">
            <a:spAutoFit/>
          </a:bodyPr>
          <a:lstStyle/>
          <a:p>
            <a:r>
              <a:rPr lang="en-US" sz="2400" b="1" dirty="0">
                <a:latin typeface="+mj-lt"/>
                <a:ea typeface="Helvetica" charset="0"/>
                <a:cs typeface="Helvetica" charset="0"/>
              </a:rPr>
              <a:t>Ever wounder how YouTube works?</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pic>
        <p:nvPicPr>
          <p:cNvPr id="2" name="HYTW_Header--opt">
            <a:hlinkClick r:id="" action="ppaction://media"/>
            <a:extLst>
              <a:ext uri="{FF2B5EF4-FFF2-40B4-BE49-F238E27FC236}">
                <a16:creationId xmlns:a16="http://schemas.microsoft.com/office/drawing/2014/main" id="{E46ECE79-24BE-4196-88E2-572A8951ED0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52780" y="1462394"/>
            <a:ext cx="8286438" cy="5029846"/>
          </a:xfrm>
          <a:prstGeom prst="rect">
            <a:avLst/>
          </a:prstGeom>
        </p:spPr>
      </p:pic>
    </p:spTree>
    <p:extLst>
      <p:ext uri="{BB962C8B-B14F-4D97-AF65-F5344CB8AC3E}">
        <p14:creationId xmlns:p14="http://schemas.microsoft.com/office/powerpoint/2010/main" val="223381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5810090" y="2916245"/>
            <a:ext cx="5880162" cy="3004145"/>
          </a:xfrm>
          <a:prstGeom prst="rect">
            <a:avLst/>
          </a:prstGeom>
        </p:spPr>
        <p:txBody>
          <a:bodyPr vert="horz" lIns="91440" tIns="45720" rIns="91440" bIns="45720" rtlCol="0" anchor="b">
            <a:normAutofit fontScale="92500" lnSpcReduction="1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a:ea typeface="+mn-ea"/>
                <a:cs typeface="+mn-cs"/>
              </a:rPr>
              <a:t>From Last Week</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Light"/>
                <a:ea typeface="+mn-ea"/>
                <a:cs typeface="+mn-cs"/>
              </a:rPr>
              <a:t>Computer Storage Structure</a:t>
            </a: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Light"/>
              <a:ea typeface="+mn-ea"/>
              <a:cs typeface="+mn-cs"/>
            </a:endParaRPr>
          </a:p>
          <a:p>
            <a:pPr marL="457200" marR="0" lvl="0" indent="-457200" algn="ctr"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3200" b="1" i="0" u="none" strike="noStrike" kern="1200" cap="none" spc="0" normalizeH="0" baseline="0" noProof="0" dirty="0">
              <a:ln>
                <a:noFill/>
              </a:ln>
              <a:solidFill>
                <a:prstClr val="black"/>
              </a:solidFill>
              <a:effectLst/>
              <a:uLnTx/>
              <a:uFillTx/>
              <a:latin typeface="Calibri Light"/>
              <a:ea typeface="+mn-ea"/>
              <a:cs typeface="+mn-cs"/>
            </a:endParaRPr>
          </a:p>
          <a:p>
            <a:pPr marL="457200" marR="0" lvl="0" indent="-457200" algn="ctr"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prstClr val="black"/>
                </a:solidFill>
                <a:effectLst/>
                <a:uLnTx/>
                <a:uFillTx/>
                <a:latin typeface="Calibri Light"/>
                <a:ea typeface="+mn-ea"/>
                <a:cs typeface="+mn-cs"/>
              </a:rPr>
              <a:t>Computer Networks</a:t>
            </a:r>
          </a:p>
          <a:p>
            <a:pPr marL="457200" marR="0" lvl="0" indent="-457200" algn="ctr"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lang="en-US" sz="3200" b="1" dirty="0">
                <a:solidFill>
                  <a:prstClr val="black"/>
                </a:solidFill>
                <a:latin typeface="Calibri Light"/>
              </a:rPr>
              <a:t>Internet</a:t>
            </a:r>
          </a:p>
          <a:p>
            <a:pPr marR="0" lvl="0" algn="ctr" defTabSz="914400" rtl="0" eaLnBrk="1" fontAlgn="auto" latinLnBrk="0" hangingPunct="1">
              <a:lnSpc>
                <a:spcPct val="90000"/>
              </a:lnSpc>
              <a:spcBef>
                <a:spcPct val="0"/>
              </a:spcBef>
              <a:spcAft>
                <a:spcPts val="600"/>
              </a:spcAft>
              <a:buClrTx/>
              <a:buSzTx/>
              <a:tabLst/>
              <a:defRPr/>
            </a:pPr>
            <a:endParaRPr kumimoji="0" lang="en-US" sz="3200" b="1" i="0" u="none" strike="noStrike" kern="1200" cap="none" spc="0" normalizeH="0" baseline="0" noProof="0" dirty="0">
              <a:ln>
                <a:noFill/>
              </a:ln>
              <a:solidFill>
                <a:prstClr val="black"/>
              </a:solidFill>
              <a:effectLst/>
              <a:uLnTx/>
              <a:uFillTx/>
              <a:latin typeface="Calibri Light"/>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6000" b="0" i="0" u="none" strike="noStrike" kern="1200" cap="none" spc="0" normalizeH="0" baseline="0" noProof="0" dirty="0">
              <a:ln>
                <a:noFill/>
              </a:ln>
              <a:solidFill>
                <a:prstClr val="black"/>
              </a:solidFill>
              <a:effectLst/>
              <a:uLnTx/>
              <a:uFillTx/>
              <a:latin typeface="Calibri Light"/>
              <a:ea typeface="+mn-ea"/>
              <a:cs typeface="+mn-cs"/>
            </a:endParaRPr>
          </a:p>
          <a:p>
            <a:pPr marL="2571750" marR="0" lvl="5" indent="-285750" algn="ctr" defTabSz="914400" rtl="0" eaLnBrk="1" fontAlgn="auto" latinLnBrk="0" hangingPunct="1">
              <a:lnSpc>
                <a:spcPct val="90000"/>
              </a:lnSpc>
              <a:spcBef>
                <a:spcPct val="0"/>
              </a:spcBef>
              <a:spcAft>
                <a:spcPts val="600"/>
              </a:spcAft>
              <a:buClrTx/>
              <a:buSzTx/>
              <a:buFontTx/>
              <a:buNone/>
              <a:tabLst/>
              <a:defRPr/>
            </a:pPr>
            <a:endParaRPr kumimoji="0" lang="en-US" sz="6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6" name="Freeform: Shape 15">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Shape 19">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Shape 21">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Shape 23">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 name="Picture 2" descr="Icon&#10;&#10;Description automatically generated">
            <a:extLst>
              <a:ext uri="{FF2B5EF4-FFF2-40B4-BE49-F238E27FC236}">
                <a16:creationId xmlns:a16="http://schemas.microsoft.com/office/drawing/2014/main" id="{3CAB28F0-C556-4C40-98E8-6469107957CE}"/>
              </a:ext>
            </a:extLst>
          </p:cNvPr>
          <p:cNvPicPr>
            <a:picLocks noChangeAspect="1"/>
          </p:cNvPicPr>
          <p:nvPr/>
        </p:nvPicPr>
        <p:blipFill rotWithShape="1">
          <a:blip r:embed="rId2"/>
          <a:srcRect r="2" b="2"/>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6" name="Freeform: Shape 25">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Text&#10;&#10;Description automatically generated with medium confidence"/>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13103" y="5835788"/>
            <a:ext cx="1747922" cy="784062"/>
          </a:xfrm>
          <a:prstGeom prst="rect">
            <a:avLst/>
          </a:prstGeom>
        </p:spPr>
      </p:pic>
    </p:spTree>
    <p:extLst>
      <p:ext uri="{BB962C8B-B14F-4D97-AF65-F5344CB8AC3E}">
        <p14:creationId xmlns:p14="http://schemas.microsoft.com/office/powerpoint/2010/main" val="4125432940"/>
      </p:ext>
    </p:extLst>
  </p:cSld>
  <p:clrMapOvr>
    <a:masterClrMapping/>
  </p:clrMapOvr>
  <mc:AlternateContent xmlns:mc="http://schemas.openxmlformats.org/markup-compatibility/2006" xmlns:p14="http://schemas.microsoft.com/office/powerpoint/2010/main">
    <mc:Choice Requires="p14">
      <p:transition spd="slow" p14:dur="2000" advTm="60826"/>
    </mc:Choice>
    <mc:Fallback xmlns="">
      <p:transition spd="slow" advTm="608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F2A4C288-A08E-4EE7-85B7-423F78C96D97}"/>
              </a:ext>
            </a:extLst>
          </p:cNvPr>
          <p:cNvPicPr>
            <a:picLocks noChangeAspect="1"/>
          </p:cNvPicPr>
          <p:nvPr/>
        </p:nvPicPr>
        <p:blipFill rotWithShape="1">
          <a:blip r:embed="rId3"/>
          <a:srcRect t="3456" r="34466" b="5586"/>
          <a:stretch/>
        </p:blipFill>
        <p:spPr>
          <a:xfrm>
            <a:off x="3523488" y="10"/>
            <a:ext cx="8668512" cy="6857990"/>
          </a:xfrm>
          <a:prstGeom prst="rect">
            <a:avLst/>
          </a:prstGeom>
        </p:spPr>
      </p:pic>
      <p:sp>
        <p:nvSpPr>
          <p:cNvPr id="70" name="Rectangle 6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02307B2-C451-419C-ABEF-140CC37AD246}"/>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latin typeface="+mj-lt"/>
                <a:ea typeface="+mj-ea"/>
                <a:cs typeface="+mj-cs"/>
              </a:rPr>
              <a:t>Web Based Production Techniques</a:t>
            </a:r>
          </a:p>
        </p:txBody>
      </p:sp>
      <p:sp>
        <p:nvSpPr>
          <p:cNvPr id="72" name="Rectangle 7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4800" b="1" dirty="0">
              <a:latin typeface="+mj-lt"/>
              <a:ea typeface="+mj-ea"/>
              <a:cs typeface="+mj-cs"/>
            </a:endParaRPr>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2827931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6001643"/>
          </a:xfrm>
          <a:prstGeom prst="rect">
            <a:avLst/>
          </a:prstGeom>
          <a:noFill/>
        </p:spPr>
        <p:txBody>
          <a:bodyPr wrap="square" rtlCol="0">
            <a:spAutoFit/>
          </a:bodyPr>
          <a:lstStyle/>
          <a:p>
            <a:r>
              <a:rPr lang="en-US" sz="2400" b="1" dirty="0">
                <a:latin typeface="+mj-lt"/>
                <a:ea typeface="Helvetica" charset="0"/>
                <a:cs typeface="Helvetica" charset="0"/>
              </a:rPr>
              <a:t>Types of Computer Applications</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When considering about computer applications it can categorized into two main sections</a:t>
            </a:r>
          </a:p>
          <a:p>
            <a:pPr marL="342900" indent="-342900">
              <a:buFont typeface="Wingdings" panose="05000000000000000000" pitchFamily="2" charset="2"/>
              <a:buChar char="Ø"/>
            </a:pPr>
            <a:endParaRPr lang="en-US" sz="2400" dirty="0">
              <a:latin typeface="+mj-lt"/>
              <a:ea typeface="Helvetica" charset="0"/>
              <a:cs typeface="Helvetica" charset="0"/>
            </a:endParaRPr>
          </a:p>
          <a:p>
            <a:r>
              <a:rPr lang="en-US" sz="2400" dirty="0">
                <a:latin typeface="+mj-lt"/>
                <a:ea typeface="Helvetica" charset="0"/>
                <a:cs typeface="Helvetica" charset="0"/>
              </a:rPr>
              <a:t>	01. Standalone Applications (Desktop Applications)</a:t>
            </a:r>
          </a:p>
          <a:p>
            <a:r>
              <a:rPr lang="en-US" sz="2400" dirty="0">
                <a:latin typeface="+mj-lt"/>
                <a:ea typeface="Helvetica" charset="0"/>
                <a:cs typeface="Helvetica" charset="0"/>
              </a:rPr>
              <a:t>	02. Web Based Applications</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pic>
        <p:nvPicPr>
          <p:cNvPr id="3" name="Picture 2" descr="Diagram&#10;&#10;Description automatically generated">
            <a:extLst>
              <a:ext uri="{FF2B5EF4-FFF2-40B4-BE49-F238E27FC236}">
                <a16:creationId xmlns:a16="http://schemas.microsoft.com/office/drawing/2014/main" id="{76F93AB1-CBAC-4C5F-86FC-5C4C7EE08F37}"/>
              </a:ext>
            </a:extLst>
          </p:cNvPr>
          <p:cNvPicPr>
            <a:picLocks noChangeAspect="1"/>
          </p:cNvPicPr>
          <p:nvPr/>
        </p:nvPicPr>
        <p:blipFill>
          <a:blip r:embed="rId5"/>
          <a:stretch>
            <a:fillRect/>
          </a:stretch>
        </p:blipFill>
        <p:spPr>
          <a:xfrm>
            <a:off x="3815483" y="3706400"/>
            <a:ext cx="5388347" cy="3018472"/>
          </a:xfrm>
          <a:prstGeom prst="rect">
            <a:avLst/>
          </a:prstGeom>
        </p:spPr>
      </p:pic>
    </p:spTree>
    <p:extLst>
      <p:ext uri="{BB962C8B-B14F-4D97-AF65-F5344CB8AC3E}">
        <p14:creationId xmlns:p14="http://schemas.microsoft.com/office/powerpoint/2010/main" val="353180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6370975"/>
          </a:xfrm>
          <a:prstGeom prst="rect">
            <a:avLst/>
          </a:prstGeom>
          <a:noFill/>
        </p:spPr>
        <p:txBody>
          <a:bodyPr wrap="square" rtlCol="0">
            <a:spAutoFit/>
          </a:bodyPr>
          <a:lstStyle/>
          <a:p>
            <a:r>
              <a:rPr lang="en-US" sz="2400" b="1" dirty="0">
                <a:latin typeface="+mj-lt"/>
                <a:ea typeface="Helvetica" charset="0"/>
                <a:cs typeface="Helvetica" charset="0"/>
              </a:rPr>
              <a:t>Why Web Technology is So Popular</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Readily available in anywhere anytime and no prior installation required</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More people have access to websites due to evolution of internet technology and evolution of digital devices</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Easy to develop and easy to maintain</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2945046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6740307"/>
          </a:xfrm>
          <a:prstGeom prst="rect">
            <a:avLst/>
          </a:prstGeom>
          <a:noFill/>
        </p:spPr>
        <p:txBody>
          <a:bodyPr wrap="square" rtlCol="0">
            <a:spAutoFit/>
          </a:bodyPr>
          <a:lstStyle/>
          <a:p>
            <a:r>
              <a:rPr lang="en-US" sz="2400" b="1" dirty="0">
                <a:latin typeface="+mj-lt"/>
                <a:ea typeface="Helvetica" charset="0"/>
                <a:cs typeface="Helvetica" charset="0"/>
              </a:rPr>
              <a:t>What is a Website</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A Website is a collection of web pages and related content that is identified by a common domain name and published on at least one web server</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Web page can be created by using HTML, CSS and JavaScript etc.</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Every page is a single HTML document, and all of them are connected through hyperlinks (or simply link) which can be combined in a navigation bar for ease of use.</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207057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5632311"/>
          </a:xfrm>
          <a:prstGeom prst="rect">
            <a:avLst/>
          </a:prstGeom>
          <a:noFill/>
        </p:spPr>
        <p:txBody>
          <a:bodyPr wrap="square" rtlCol="0">
            <a:spAutoFit/>
          </a:bodyPr>
          <a:lstStyle/>
          <a:p>
            <a:r>
              <a:rPr lang="en-US" sz="2400" b="1" dirty="0">
                <a:latin typeface="+mj-lt"/>
                <a:ea typeface="Helvetica" charset="0"/>
                <a:cs typeface="Helvetica" charset="0"/>
              </a:rPr>
              <a:t>What is a Website</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The navigation bar is displayed on every page rather than just the homepage.</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r>
              <a:rPr lang="en-US" sz="2400" dirty="0">
                <a:latin typeface="+mj-lt"/>
                <a:ea typeface="Helvetica" charset="0"/>
                <a:cs typeface="Helvetica" charset="0"/>
              </a:rPr>
              <a:t>It allows the user to quickly move across the main website’s structure.</a:t>
            </a: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3337996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7000"/>
                    </a14:imgEffect>
                    <a14:imgEffect>
                      <a14:brightnessContrast bright="-11000" contrast="44000"/>
                    </a14:imgEffect>
                  </a14:imgLayer>
                </a14:imgProps>
              </a:ext>
              <a:ext uri="{28A0092B-C50C-407E-A947-70E740481C1C}">
                <a14:useLocalDpi xmlns:a14="http://schemas.microsoft.com/office/drawing/2010/main" val="0"/>
              </a:ext>
            </a:extLst>
          </a:blip>
          <a:stretch>
            <a:fillRect/>
          </a:stretch>
        </p:blipFill>
        <p:spPr>
          <a:xfrm>
            <a:off x="10345057" y="5842336"/>
            <a:ext cx="1747922" cy="784062"/>
          </a:xfrm>
          <a:prstGeom prst="rect">
            <a:avLst/>
          </a:prstGeom>
        </p:spPr>
      </p:pic>
      <p:sp>
        <p:nvSpPr>
          <p:cNvPr id="4" name="TextBox 3"/>
          <p:cNvSpPr txBox="1"/>
          <p:nvPr/>
        </p:nvSpPr>
        <p:spPr>
          <a:xfrm>
            <a:off x="2601686" y="511629"/>
            <a:ext cx="3907971" cy="369332"/>
          </a:xfrm>
          <a:prstGeom prst="rect">
            <a:avLst/>
          </a:prstGeom>
          <a:noFill/>
        </p:spPr>
        <p:txBody>
          <a:bodyPr wrap="square" rtlCol="0">
            <a:spAutoFit/>
          </a:bodyPr>
          <a:lstStyle/>
          <a:p>
            <a:endParaRPr lang="en-US" dirty="0"/>
          </a:p>
        </p:txBody>
      </p:sp>
      <p:sp>
        <p:nvSpPr>
          <p:cNvPr id="11" name="TextBox 10"/>
          <p:cNvSpPr txBox="1"/>
          <p:nvPr/>
        </p:nvSpPr>
        <p:spPr>
          <a:xfrm>
            <a:off x="1237918" y="880961"/>
            <a:ext cx="9716163" cy="4524315"/>
          </a:xfrm>
          <a:prstGeom prst="rect">
            <a:avLst/>
          </a:prstGeom>
          <a:noFill/>
        </p:spPr>
        <p:txBody>
          <a:bodyPr wrap="square" rtlCol="0">
            <a:spAutoFit/>
          </a:bodyPr>
          <a:lstStyle/>
          <a:p>
            <a:r>
              <a:rPr lang="en-US" sz="2400" b="1" dirty="0">
                <a:latin typeface="+mj-lt"/>
                <a:ea typeface="Helvetica" charset="0"/>
                <a:cs typeface="Helvetica" charset="0"/>
              </a:rPr>
              <a:t>Navigation Bar</a:t>
            </a:r>
          </a:p>
          <a:p>
            <a:endParaRPr lang="en-US" b="1" dirty="0">
              <a:latin typeface="Helvetica" charset="0"/>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sz="2400" dirty="0">
              <a:latin typeface="+mj-lt"/>
              <a:ea typeface="Helvetica" charset="0"/>
              <a:cs typeface="Helvetica" charset="0"/>
            </a:endParaRPr>
          </a:p>
          <a:p>
            <a:endParaRPr lang="en-US" sz="2400" dirty="0">
              <a:latin typeface="+mj-lt"/>
              <a:ea typeface="Helvetica" charset="0"/>
              <a:cs typeface="Helvetica" charset="0"/>
            </a:endParaRPr>
          </a:p>
          <a:p>
            <a:pPr marL="342900" indent="-342900">
              <a:buFont typeface="Wingdings" panose="05000000000000000000" pitchFamily="2" charset="2"/>
              <a:buChar char="Ø"/>
            </a:pPr>
            <a:endParaRPr lang="en-US" sz="2400" dirty="0">
              <a:latin typeface="+mj-lt"/>
              <a:ea typeface="Helvetica" charset="0"/>
              <a:cs typeface="Helvetica" charset="0"/>
            </a:endParaRPr>
          </a:p>
          <a:p>
            <a:endParaRPr lang="en-US" b="1" dirty="0">
              <a:latin typeface="Helvetica" charset="0"/>
              <a:ea typeface="Helvetica" charset="0"/>
              <a:cs typeface="Helvetica" charset="0"/>
            </a:endParaRPr>
          </a:p>
          <a:p>
            <a:endParaRPr lang="en-US" b="1" dirty="0">
              <a:latin typeface="Helvetica" charset="0"/>
              <a:ea typeface="Helvetica" charset="0"/>
              <a:cs typeface="Helvetica" charset="0"/>
            </a:endParaRPr>
          </a:p>
          <a:p>
            <a:pPr algn="ctr"/>
            <a:endParaRPr lang="en-US" b="1" dirty="0">
              <a:latin typeface="Helvetica" charset="0"/>
              <a:ea typeface="Helvetica" charset="0"/>
              <a:cs typeface="Helvetica" charset="0"/>
            </a:endParaRPr>
          </a:p>
        </p:txBody>
      </p:sp>
      <p:pic>
        <p:nvPicPr>
          <p:cNvPr id="3" name="Picture 2">
            <a:extLst>
              <a:ext uri="{FF2B5EF4-FFF2-40B4-BE49-F238E27FC236}">
                <a16:creationId xmlns:a16="http://schemas.microsoft.com/office/drawing/2014/main" id="{5C46839D-3C73-447E-9F66-4950A7CC5AB2}"/>
              </a:ext>
            </a:extLst>
          </p:cNvPr>
          <p:cNvPicPr>
            <a:picLocks noChangeAspect="1"/>
          </p:cNvPicPr>
          <p:nvPr/>
        </p:nvPicPr>
        <p:blipFill>
          <a:blip r:embed="rId5"/>
          <a:stretch>
            <a:fillRect/>
          </a:stretch>
        </p:blipFill>
        <p:spPr>
          <a:xfrm>
            <a:off x="482990" y="1828154"/>
            <a:ext cx="11226018" cy="983239"/>
          </a:xfrm>
          <a:prstGeom prst="rect">
            <a:avLst/>
          </a:prstGeom>
        </p:spPr>
      </p:pic>
    </p:spTree>
    <p:extLst>
      <p:ext uri="{BB962C8B-B14F-4D97-AF65-F5344CB8AC3E}">
        <p14:creationId xmlns:p14="http://schemas.microsoft.com/office/powerpoint/2010/main" val="3894422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810</Words>
  <Application>Microsoft Office PowerPoint</Application>
  <PresentationFormat>Widescreen</PresentationFormat>
  <Paragraphs>263</Paragraphs>
  <Slides>23</Slides>
  <Notes>20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Calibri</vt:lpstr>
      <vt:lpstr>Calibri Light</vt:lpstr>
      <vt:lpstr>Comic Sans MS</vt:lpstr>
      <vt:lpstr>Helvetica</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Pramudya Hashan</dc:creator>
  <cp:lastModifiedBy>Pramudya Thilakaratne</cp:lastModifiedBy>
  <cp:revision>5</cp:revision>
  <dcterms:created xsi:type="dcterms:W3CDTF">2020-11-27T00:58:42Z</dcterms:created>
  <dcterms:modified xsi:type="dcterms:W3CDTF">2021-03-15T18:24:42Z</dcterms:modified>
</cp:coreProperties>
</file>